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61" r:id="rId3"/>
    <p:sldId id="275" r:id="rId4"/>
    <p:sldId id="262" r:id="rId5"/>
    <p:sldId id="259" r:id="rId6"/>
    <p:sldId id="258" r:id="rId7"/>
    <p:sldId id="276" r:id="rId8"/>
    <p:sldId id="260" r:id="rId9"/>
    <p:sldId id="263" r:id="rId10"/>
    <p:sldId id="264" r:id="rId11"/>
    <p:sldId id="270" r:id="rId12"/>
    <p:sldId id="278" r:id="rId13"/>
    <p:sldId id="279" r:id="rId14"/>
    <p:sldId id="266" r:id="rId15"/>
    <p:sldId id="267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A\Desktop\&#1042;&#1103;&#1090;&#1082;&#1080;&#1085;\&#1052;&#1072;&#1075;&#1080;&#1089;&#1090;&#1077;&#1088;&#1089;&#1082;&#1072;&#1103;%202023\&#1052;&#1072;&#1075;&#1080;&#1089;&#1090;&#1077;&#1088;&#1089;&#1082;&#1072;&#1103;\&#1043;&#1088;&#1072;&#1092;&#1080;&#1082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A\Desktop\&#1042;&#1103;&#1090;&#1082;&#1080;&#1085;\&#1052;&#1072;&#1075;&#1080;&#1089;&#1090;&#1077;&#1088;&#1089;&#1082;&#1072;&#1103;%202023\&#1052;&#1072;&#1075;&#1080;&#1089;&#1090;&#1077;&#1088;&#1089;&#1082;&#1072;&#1103;\&#1043;&#1088;&#1072;&#1092;&#1080;&#1082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A\Desktop\&#1042;&#1103;&#1090;&#1082;&#1080;&#1085;\&#1052;&#1072;&#1075;&#1080;&#1089;&#1090;&#1077;&#1088;&#1089;&#1082;&#1072;&#1103;%202023\&#1052;&#1072;&#1075;&#1080;&#1089;&#1090;&#1077;&#1088;&#1089;&#1082;&#1072;&#1103;\&#1043;&#1088;&#1072;&#1092;&#1080;&#1082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Европа!$A$55:$A$58</c:f>
              <c:strCache>
                <c:ptCount val="4"/>
                <c:pt idx="0">
                  <c:v>Инструменты с повышенной доходностью</c:v>
                </c:pt>
                <c:pt idx="1">
                  <c:v>Инструменты с защитой капитала</c:v>
                </c:pt>
                <c:pt idx="2">
                  <c:v>Инструменты участия</c:v>
                </c:pt>
                <c:pt idx="3">
                  <c:v>Прочие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68-4583-A0D9-2EEF5382F18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568-4583-A0D9-2EEF5382F18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568-4583-A0D9-2EEF5382F180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568-4583-A0D9-2EEF5382F180}"/>
              </c:ext>
            </c:extLst>
          </c:dPt>
          <c:dLbls>
            <c:dLbl>
              <c:idx val="0"/>
              <c:layout>
                <c:manualLayout>
                  <c:x val="-1.3628937007874129E-2"/>
                  <c:y val="9.16152172721872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568-4583-A0D9-2EEF5382F180}"/>
                </c:ext>
                <c:ext xmlns:c15="http://schemas.microsoft.com/office/drawing/2012/chart" uri="{CE6537A1-D6FC-4f65-9D91-7224C49458BB}">
                  <c15:layout>
                    <c:manualLayout>
                      <c:w val="0.21663888888888885"/>
                      <c:h val="0.2638706037239044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2848206474190728E-2"/>
                  <c:y val="-0.13693915964096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568-4583-A0D9-2EEF5382F1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645931758530184"/>
                  <c:y val="0.136864521613188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568-4583-A0D9-2EEF5382F1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7417979002624667E-2"/>
                  <c:y val="2.12694684558073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568-4583-A0D9-2EEF5382F1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Европа!$A$55:$A$58</c:f>
              <c:strCache>
                <c:ptCount val="4"/>
                <c:pt idx="0">
                  <c:v>Инструменты с повышенной доходностью</c:v>
                </c:pt>
                <c:pt idx="1">
                  <c:v>Инструменты с защитой капитала</c:v>
                </c:pt>
                <c:pt idx="2">
                  <c:v>Инструменты участия</c:v>
                </c:pt>
                <c:pt idx="3">
                  <c:v>Прочие</c:v>
                </c:pt>
              </c:strCache>
            </c:strRef>
          </c:cat>
          <c:val>
            <c:numRef>
              <c:f>Европа!$B$55:$B$58</c:f>
              <c:numCache>
                <c:formatCode>General</c:formatCode>
                <c:ptCount val="4"/>
                <c:pt idx="0">
                  <c:v>37</c:v>
                </c:pt>
                <c:pt idx="1">
                  <c:v>30</c:v>
                </c:pt>
                <c:pt idx="2">
                  <c:v>28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568-4583-A0D9-2EEF5382F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63648293963256"/>
          <c:y val="0.17171296296296296"/>
          <c:w val="0.62678258967629041"/>
          <c:h val="0.50510061242344706"/>
        </c:manualLayout>
      </c:layout>
      <c:areaChart>
        <c:grouping val="stacked"/>
        <c:varyColors val="0"/>
        <c:ser>
          <c:idx val="0"/>
          <c:order val="0"/>
          <c:tx>
            <c:strRef>
              <c:f>РФ!$L$4</c:f>
              <c:strCache>
                <c:ptCount val="1"/>
                <c:pt idx="0">
                  <c:v>Объем размещения. млрд. 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РФ!$M$2:$U$2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РФ!$M$4:$U$4</c:f>
              <c:numCache>
                <c:formatCode>General</c:formatCode>
                <c:ptCount val="9"/>
                <c:pt idx="0">
                  <c:v>10</c:v>
                </c:pt>
                <c:pt idx="1">
                  <c:v>3</c:v>
                </c:pt>
                <c:pt idx="2">
                  <c:v>3</c:v>
                </c:pt>
                <c:pt idx="3">
                  <c:v>30</c:v>
                </c:pt>
                <c:pt idx="4">
                  <c:v>28</c:v>
                </c:pt>
                <c:pt idx="5">
                  <c:v>100</c:v>
                </c:pt>
                <c:pt idx="6">
                  <c:v>270</c:v>
                </c:pt>
                <c:pt idx="7">
                  <c:v>220</c:v>
                </c:pt>
                <c:pt idx="8">
                  <c:v>208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99-4560-B684-ED7D27A78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89600"/>
        <c:axId val="39289216"/>
      </c:areaChart>
      <c:barChart>
        <c:barDir val="col"/>
        <c:grouping val="clustered"/>
        <c:varyColors val="0"/>
        <c:ser>
          <c:idx val="1"/>
          <c:order val="1"/>
          <c:tx>
            <c:strRef>
              <c:f>РФ!$L$3</c:f>
              <c:strCache>
                <c:ptCount val="1"/>
                <c:pt idx="0">
                  <c:v>Количество новых выпусков,  шт.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РФ!$M$2:$U$2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РФ!$M$3:$U$3</c:f>
              <c:numCache>
                <c:formatCode>General</c:formatCode>
                <c:ptCount val="9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20</c:v>
                </c:pt>
                <c:pt idx="4">
                  <c:v>25</c:v>
                </c:pt>
                <c:pt idx="5">
                  <c:v>120</c:v>
                </c:pt>
                <c:pt idx="6">
                  <c:v>350</c:v>
                </c:pt>
                <c:pt idx="7">
                  <c:v>520</c:v>
                </c:pt>
                <c:pt idx="8">
                  <c:v>340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99-4560-B684-ED7D27A78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288832"/>
        <c:axId val="39288448"/>
      </c:barChart>
      <c:valAx>
        <c:axId val="392884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Количество новых выпусков,  шт.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88832"/>
        <c:crosses val="autoZero"/>
        <c:crossBetween val="between"/>
      </c:valAx>
      <c:catAx>
        <c:axId val="3928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88448"/>
        <c:crosses val="autoZero"/>
        <c:auto val="1"/>
        <c:lblAlgn val="ctr"/>
        <c:lblOffset val="100"/>
        <c:noMultiLvlLbl val="0"/>
      </c:catAx>
      <c:valAx>
        <c:axId val="392892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50" b="1"/>
                  <a:t>Обем размещения. млрд. руб.</a:t>
                </a:r>
              </a:p>
            </c:rich>
          </c:tx>
          <c:layout>
            <c:manualLayout>
              <c:xMode val="edge"/>
              <c:yMode val="edge"/>
              <c:x val="0.90555555555555556"/>
              <c:y val="0.147121974336541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89600"/>
        <c:crosses val="max"/>
        <c:crossBetween val="between"/>
      </c:valAx>
      <c:catAx>
        <c:axId val="39289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289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Лист2!$K$2:$K$8</c:f>
              <c:strCache>
                <c:ptCount val="7"/>
                <c:pt idx="0">
                  <c:v>Сбер</c:v>
                </c:pt>
                <c:pt idx="1">
                  <c:v>Broker Credit Service Structurured Products</c:v>
                </c:pt>
                <c:pt idx="2">
                  <c:v>Банк ВТБ</c:v>
                </c:pt>
                <c:pt idx="3">
                  <c:v>AB Structured Products Fabrika</c:v>
                </c:pt>
                <c:pt idx="4">
                  <c:v>Банк ФК Отнрытие</c:v>
                </c:pt>
                <c:pt idx="5">
                  <c:v>МКБ</c:v>
                </c:pt>
                <c:pt idx="6">
                  <c:v>Другие</c:v>
                </c:pt>
              </c:strCache>
            </c:strRef>
          </c:cat>
          <c:val>
            <c:numRef>
              <c:f>Лист2!$L$2:$L$8</c:f>
              <c:numCache>
                <c:formatCode>0%</c:formatCode>
                <c:ptCount val="7"/>
                <c:pt idx="0">
                  <c:v>0.4</c:v>
                </c:pt>
                <c:pt idx="1">
                  <c:v>0.24</c:v>
                </c:pt>
                <c:pt idx="2">
                  <c:v>0.23</c:v>
                </c:pt>
                <c:pt idx="3">
                  <c:v>0.05</c:v>
                </c:pt>
                <c:pt idx="4">
                  <c:v>0.03</c:v>
                </c:pt>
                <c:pt idx="5">
                  <c:v>0.01</c:v>
                </c:pt>
                <c:pt idx="6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E2-492B-94A3-11D7EFA9CE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33208"/>
        <c:axId val="38435552"/>
      </c:barChart>
      <c:catAx>
        <c:axId val="38333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435552"/>
        <c:crosses val="autoZero"/>
        <c:auto val="1"/>
        <c:lblAlgn val="ctr"/>
        <c:lblOffset val="100"/>
        <c:noMultiLvlLbl val="0"/>
      </c:catAx>
      <c:valAx>
        <c:axId val="3843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333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Лист1!$A$7</c:f>
              <c:strCache>
                <c:ptCount val="1"/>
                <c:pt idx="0">
                  <c:v>Доля СП в общем кол-ве клиентов физлиц в ТОП-30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Лист1!$B$2:$K$2</c:f>
              <c:strCache>
                <c:ptCount val="10"/>
                <c:pt idx="0">
                  <c:v>1 кв. 2021</c:v>
                </c:pt>
                <c:pt idx="1">
                  <c:v>2 кв. 2021</c:v>
                </c:pt>
                <c:pt idx="2">
                  <c:v>3 кв. 2021</c:v>
                </c:pt>
                <c:pt idx="3">
                  <c:v>4 кв. 2021</c:v>
                </c:pt>
                <c:pt idx="4">
                  <c:v>1 кв. 2022</c:v>
                </c:pt>
                <c:pt idx="5">
                  <c:v>2 кв. 2022</c:v>
                </c:pt>
                <c:pt idx="6">
                  <c:v>3 кв 2022</c:v>
                </c:pt>
                <c:pt idx="7">
                  <c:v>4 кв. 2022</c:v>
                </c:pt>
                <c:pt idx="8">
                  <c:v>1 кв. 2023</c:v>
                </c:pt>
                <c:pt idx="9">
                  <c:v>2 кв. 2023</c:v>
                </c:pt>
              </c:strCache>
            </c:strRef>
          </c:cat>
          <c:val>
            <c:numRef>
              <c:f>Лист1!$B$7:$K$7</c:f>
              <c:numCache>
                <c:formatCode>0%</c:formatCode>
                <c:ptCount val="10"/>
                <c:pt idx="0">
                  <c:v>0.17045157922213519</c:v>
                </c:pt>
                <c:pt idx="1">
                  <c:v>0.17922657411998016</c:v>
                </c:pt>
                <c:pt idx="2">
                  <c:v>0.19893771125060358</c:v>
                </c:pt>
                <c:pt idx="3">
                  <c:v>0.20875912408759123</c:v>
                </c:pt>
                <c:pt idx="4">
                  <c:v>0.21714704445530048</c:v>
                </c:pt>
                <c:pt idx="5">
                  <c:v>0.23051451859398878</c:v>
                </c:pt>
                <c:pt idx="6">
                  <c:v>0.24004305705059203</c:v>
                </c:pt>
                <c:pt idx="7">
                  <c:v>0.23503649635036497</c:v>
                </c:pt>
                <c:pt idx="8">
                  <c:v>0.2340219496449322</c:v>
                </c:pt>
                <c:pt idx="9">
                  <c:v>0.18531717747683535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ED-4939-AF93-432F9DA2C06A}"/>
            </c:ext>
          </c:extLst>
        </c:ser>
        <c:ser>
          <c:idx val="1"/>
          <c:order val="1"/>
          <c:tx>
            <c:strRef>
              <c:f>Лист1!$A$10</c:f>
              <c:strCache>
                <c:ptCount val="1"/>
                <c:pt idx="0">
                  <c:v>Доля СП в общем объеме портфеля ТОП-30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Лист1!$B$2:$K$2</c:f>
              <c:strCache>
                <c:ptCount val="10"/>
                <c:pt idx="0">
                  <c:v>1 кв. 2021</c:v>
                </c:pt>
                <c:pt idx="1">
                  <c:v>2 кв. 2021</c:v>
                </c:pt>
                <c:pt idx="2">
                  <c:v>3 кв. 2021</c:v>
                </c:pt>
                <c:pt idx="3">
                  <c:v>4 кв. 2021</c:v>
                </c:pt>
                <c:pt idx="4">
                  <c:v>1 кв. 2022</c:v>
                </c:pt>
                <c:pt idx="5">
                  <c:v>2 кв. 2022</c:v>
                </c:pt>
                <c:pt idx="6">
                  <c:v>3 кв 2022</c:v>
                </c:pt>
                <c:pt idx="7">
                  <c:v>4 кв. 2022</c:v>
                </c:pt>
                <c:pt idx="8">
                  <c:v>1 кв. 2023</c:v>
                </c:pt>
                <c:pt idx="9">
                  <c:v>2 кв. 2023</c:v>
                </c:pt>
              </c:strCache>
            </c:strRef>
          </c:cat>
          <c:val>
            <c:numRef>
              <c:f>Лист1!$B$10:$K$10</c:f>
              <c:numCache>
                <c:formatCode>0%</c:formatCode>
                <c:ptCount val="10"/>
                <c:pt idx="0">
                  <c:v>0.30988023952095811</c:v>
                </c:pt>
                <c:pt idx="1">
                  <c:v>0.35737009544008486</c:v>
                </c:pt>
                <c:pt idx="2">
                  <c:v>0.38175230566534912</c:v>
                </c:pt>
                <c:pt idx="3">
                  <c:v>0.40404386566141193</c:v>
                </c:pt>
                <c:pt idx="4">
                  <c:v>0.44294567991250455</c:v>
                </c:pt>
                <c:pt idx="5">
                  <c:v>0.43319067998097949</c:v>
                </c:pt>
                <c:pt idx="6">
                  <c:v>0.43170488534396806</c:v>
                </c:pt>
                <c:pt idx="7">
                  <c:v>0.42504835589941975</c:v>
                </c:pt>
                <c:pt idx="8">
                  <c:v>0.42789820923656929</c:v>
                </c:pt>
                <c:pt idx="9">
                  <c:v>0.37910028116213684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ED-4939-AF93-432F9DA2C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9639392"/>
        <c:axId val="40397608"/>
      </c:barChart>
      <c:lineChart>
        <c:grouping val="standard"/>
        <c:varyColors val="0"/>
        <c:ser>
          <c:idx val="2"/>
          <c:order val="2"/>
          <c:tx>
            <c:strRef>
              <c:f>Лист1!$A$9</c:f>
              <c:strCache>
                <c:ptCount val="1"/>
                <c:pt idx="0">
                  <c:v>Объем портфелей физлиц СП, млрд руб.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Лист1!$B$9:$K$9</c:f>
              <c:numCache>
                <c:formatCode>General</c:formatCode>
                <c:ptCount val="10"/>
                <c:pt idx="0">
                  <c:v>82.8</c:v>
                </c:pt>
                <c:pt idx="1">
                  <c:v>101.1</c:v>
                </c:pt>
                <c:pt idx="2">
                  <c:v>115.9</c:v>
                </c:pt>
                <c:pt idx="3">
                  <c:v>117.9</c:v>
                </c:pt>
                <c:pt idx="4">
                  <c:v>121.5</c:v>
                </c:pt>
                <c:pt idx="5">
                  <c:v>91.1</c:v>
                </c:pt>
                <c:pt idx="6">
                  <c:v>86.6</c:v>
                </c:pt>
                <c:pt idx="7">
                  <c:v>87.9</c:v>
                </c:pt>
                <c:pt idx="8">
                  <c:v>90.8</c:v>
                </c:pt>
                <c:pt idx="9">
                  <c:v>80.900000000000006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BED-4939-AF93-432F9DA2C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98376"/>
        <c:axId val="40397992"/>
      </c:lineChart>
      <c:catAx>
        <c:axId val="3963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97608"/>
        <c:crosses val="autoZero"/>
        <c:auto val="1"/>
        <c:lblAlgn val="ctr"/>
        <c:lblOffset val="100"/>
        <c:noMultiLvlLbl val="0"/>
      </c:catAx>
      <c:valAx>
        <c:axId val="40397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Доля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639392"/>
        <c:crosses val="autoZero"/>
        <c:crossBetween val="between"/>
      </c:valAx>
      <c:valAx>
        <c:axId val="4039799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 dirty="0"/>
                  <a:t>Объем портфелей </a:t>
                </a:r>
                <a:r>
                  <a:rPr lang="ru-RU" sz="1200" b="1" dirty="0" err="1"/>
                  <a:t>физ</a:t>
                </a:r>
                <a:r>
                  <a:rPr lang="ru-RU" sz="1200" b="1" dirty="0"/>
                  <a:t> лиц, млрд. руб.</a:t>
                </a:r>
              </a:p>
            </c:rich>
          </c:tx>
          <c:layout>
            <c:manualLayout>
              <c:xMode val="edge"/>
              <c:yMode val="edge"/>
              <c:x val="0.9281492236883766"/>
              <c:y val="0.185858500326223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98376"/>
        <c:crosses val="max"/>
        <c:crossBetween val="between"/>
      </c:valAx>
      <c:catAx>
        <c:axId val="40398376"/>
        <c:scaling>
          <c:orientation val="minMax"/>
        </c:scaling>
        <c:delete val="1"/>
        <c:axPos val="b"/>
        <c:majorTickMark val="out"/>
        <c:minorTickMark val="none"/>
        <c:tickLblPos val="nextTo"/>
        <c:crossAx val="40397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5569645554048"/>
          <c:y val="4.8255055924841528E-2"/>
          <c:w val="0.73187524743459043"/>
          <c:h val="0.79233010583544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Лист1!$A$15</c:f>
              <c:strCache>
                <c:ptCount val="1"/>
                <c:pt idx="0">
                  <c:v>Коэффициент Шарпа ТОП-30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Лист1!$B$2:$K$2</c:f>
              <c:strCache>
                <c:ptCount val="10"/>
                <c:pt idx="0">
                  <c:v>1 кв. 2021</c:v>
                </c:pt>
                <c:pt idx="1">
                  <c:v>2 кв. 2021</c:v>
                </c:pt>
                <c:pt idx="2">
                  <c:v>3 кв. 2021</c:v>
                </c:pt>
                <c:pt idx="3">
                  <c:v>4 кв. 2021</c:v>
                </c:pt>
                <c:pt idx="4">
                  <c:v>1 кв. 2022</c:v>
                </c:pt>
                <c:pt idx="5">
                  <c:v>2 кв. 2022</c:v>
                </c:pt>
                <c:pt idx="6">
                  <c:v>3 кв 2022</c:v>
                </c:pt>
                <c:pt idx="7">
                  <c:v>4 кв. 2022</c:v>
                </c:pt>
                <c:pt idx="8">
                  <c:v>1 кв. 2023</c:v>
                </c:pt>
                <c:pt idx="9">
                  <c:v>2 кв. 2023</c:v>
                </c:pt>
              </c:strCache>
            </c:strRef>
          </c:cat>
          <c:val>
            <c:numRef>
              <c:f>Лист1!$B$15:$K$15</c:f>
              <c:numCache>
                <c:formatCode>General</c:formatCode>
                <c:ptCount val="10"/>
                <c:pt idx="0">
                  <c:v>0.8</c:v>
                </c:pt>
                <c:pt idx="1">
                  <c:v>2.1</c:v>
                </c:pt>
                <c:pt idx="2" formatCode="0.00">
                  <c:v>1</c:v>
                </c:pt>
                <c:pt idx="3" formatCode="0.00">
                  <c:v>2.6</c:v>
                </c:pt>
                <c:pt idx="4" formatCode="0.0">
                  <c:v>0.8</c:v>
                </c:pt>
                <c:pt idx="5" formatCode="0.0">
                  <c:v>-0.8</c:v>
                </c:pt>
                <c:pt idx="6" formatCode="0.0">
                  <c:v>-0.6</c:v>
                </c:pt>
                <c:pt idx="7" formatCode="0.0">
                  <c:v>-0.6</c:v>
                </c:pt>
                <c:pt idx="8" formatCode="0.0">
                  <c:v>-0.9</c:v>
                </c:pt>
                <c:pt idx="9" formatCode="0.0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27-4018-A74E-BBD06B73DD30}"/>
            </c:ext>
          </c:extLst>
        </c:ser>
        <c:ser>
          <c:idx val="1"/>
          <c:order val="1"/>
          <c:tx>
            <c:strRef>
              <c:f>Лист1!$A$16</c:f>
              <c:strCache>
                <c:ptCount val="1"/>
                <c:pt idx="0">
                  <c:v>Коэффициент Шарпа СП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Лист1!$B$2:$K$2</c:f>
              <c:strCache>
                <c:ptCount val="10"/>
                <c:pt idx="0">
                  <c:v>1 кв. 2021</c:v>
                </c:pt>
                <c:pt idx="1">
                  <c:v>2 кв. 2021</c:v>
                </c:pt>
                <c:pt idx="2">
                  <c:v>3 кв. 2021</c:v>
                </c:pt>
                <c:pt idx="3">
                  <c:v>4 кв. 2021</c:v>
                </c:pt>
                <c:pt idx="4">
                  <c:v>1 кв. 2022</c:v>
                </c:pt>
                <c:pt idx="5">
                  <c:v>2 кв. 2022</c:v>
                </c:pt>
                <c:pt idx="6">
                  <c:v>3 кв 2022</c:v>
                </c:pt>
                <c:pt idx="7">
                  <c:v>4 кв. 2022</c:v>
                </c:pt>
                <c:pt idx="8">
                  <c:v>1 кв. 2023</c:v>
                </c:pt>
                <c:pt idx="9">
                  <c:v>2 кв. 2023</c:v>
                </c:pt>
              </c:strCache>
            </c:strRef>
          </c:cat>
          <c:val>
            <c:numRef>
              <c:f>Лист1!$B$16:$K$16</c:f>
              <c:numCache>
                <c:formatCode>General</c:formatCode>
                <c:ptCount val="10"/>
                <c:pt idx="0">
                  <c:v>0.7</c:v>
                </c:pt>
                <c:pt idx="1">
                  <c:v>1.2</c:v>
                </c:pt>
                <c:pt idx="2" formatCode="0.00">
                  <c:v>0.8</c:v>
                </c:pt>
                <c:pt idx="3" formatCode="0.00">
                  <c:v>2.2999999999999998</c:v>
                </c:pt>
                <c:pt idx="4" formatCode="0.0">
                  <c:v>1</c:v>
                </c:pt>
                <c:pt idx="5" formatCode="0.0">
                  <c:v>-0.6</c:v>
                </c:pt>
                <c:pt idx="6" formatCode="0.0">
                  <c:v>-0.4</c:v>
                </c:pt>
                <c:pt idx="7" formatCode="0.0">
                  <c:v>-0.4</c:v>
                </c:pt>
                <c:pt idx="8" formatCode="0.0">
                  <c:v>-1</c:v>
                </c:pt>
                <c:pt idx="9" formatCode="0.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27-4018-A74E-BBD06B73D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380064"/>
        <c:axId val="239378648"/>
      </c:barChart>
      <c:lineChart>
        <c:grouping val="standard"/>
        <c:varyColors val="0"/>
        <c:ser>
          <c:idx val="2"/>
          <c:order val="2"/>
          <c:tx>
            <c:strRef>
              <c:f>Лист1!$A$13</c:f>
              <c:strCache>
                <c:ptCount val="1"/>
                <c:pt idx="0">
                  <c:v>Доходность (12 мес.) ТОП-30, 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Лист1!$B$2:$K$2</c:f>
              <c:strCache>
                <c:ptCount val="10"/>
                <c:pt idx="0">
                  <c:v>1 кв. 2021</c:v>
                </c:pt>
                <c:pt idx="1">
                  <c:v>2 кв. 2021</c:v>
                </c:pt>
                <c:pt idx="2">
                  <c:v>3 кв. 2021</c:v>
                </c:pt>
                <c:pt idx="3">
                  <c:v>4 кв. 2021</c:v>
                </c:pt>
                <c:pt idx="4">
                  <c:v>1 кв. 2022</c:v>
                </c:pt>
                <c:pt idx="5">
                  <c:v>2 кв. 2022</c:v>
                </c:pt>
                <c:pt idx="6">
                  <c:v>3 кв 2022</c:v>
                </c:pt>
                <c:pt idx="7">
                  <c:v>4 кв. 2022</c:v>
                </c:pt>
                <c:pt idx="8">
                  <c:v>1 кв. 2023</c:v>
                </c:pt>
                <c:pt idx="9">
                  <c:v>2 кв. 2023</c:v>
                </c:pt>
              </c:strCache>
            </c:strRef>
          </c:cat>
          <c:val>
            <c:numRef>
              <c:f>Лист1!$B$13:$K$13</c:f>
              <c:numCache>
                <c:formatCode>0.0%</c:formatCode>
                <c:ptCount val="10"/>
                <c:pt idx="0">
                  <c:v>0.11</c:v>
                </c:pt>
                <c:pt idx="1">
                  <c:v>8.5999999999999993E-2</c:v>
                </c:pt>
                <c:pt idx="2">
                  <c:v>2.8000000000000001E-2</c:v>
                </c:pt>
                <c:pt idx="3">
                  <c:v>2.8000000000000001E-2</c:v>
                </c:pt>
                <c:pt idx="4">
                  <c:v>-0.02</c:v>
                </c:pt>
                <c:pt idx="5">
                  <c:v>-0.214</c:v>
                </c:pt>
                <c:pt idx="6">
                  <c:v>-0.219</c:v>
                </c:pt>
                <c:pt idx="7">
                  <c:v>-0.13</c:v>
                </c:pt>
                <c:pt idx="8">
                  <c:v>-3.5999999999999997E-2</c:v>
                </c:pt>
                <c:pt idx="9">
                  <c:v>0.35599999999999998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127-4018-A74E-BBD06B73DD30}"/>
            </c:ext>
          </c:extLst>
        </c:ser>
        <c:ser>
          <c:idx val="3"/>
          <c:order val="3"/>
          <c:tx>
            <c:strRef>
              <c:f>Лист1!$A$14</c:f>
              <c:strCache>
                <c:ptCount val="1"/>
                <c:pt idx="0">
                  <c:v>Доходность СП (12 мес.), 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Лист1!$B$2:$K$2</c:f>
              <c:strCache>
                <c:ptCount val="10"/>
                <c:pt idx="0">
                  <c:v>1 кв. 2021</c:v>
                </c:pt>
                <c:pt idx="1">
                  <c:v>2 кв. 2021</c:v>
                </c:pt>
                <c:pt idx="2">
                  <c:v>3 кв. 2021</c:v>
                </c:pt>
                <c:pt idx="3">
                  <c:v>4 кв. 2021</c:v>
                </c:pt>
                <c:pt idx="4">
                  <c:v>1 кв. 2022</c:v>
                </c:pt>
                <c:pt idx="5">
                  <c:v>2 кв. 2022</c:v>
                </c:pt>
                <c:pt idx="6">
                  <c:v>3 кв 2022</c:v>
                </c:pt>
                <c:pt idx="7">
                  <c:v>4 кв. 2022</c:v>
                </c:pt>
                <c:pt idx="8">
                  <c:v>1 кв. 2023</c:v>
                </c:pt>
                <c:pt idx="9">
                  <c:v>2 кв. 2023</c:v>
                </c:pt>
              </c:strCache>
            </c:strRef>
          </c:cat>
          <c:val>
            <c:numRef>
              <c:f>Лист1!$B$14:$K$14</c:f>
              <c:numCache>
                <c:formatCode>0.0%</c:formatCode>
                <c:ptCount val="10"/>
                <c:pt idx="0">
                  <c:v>0.124</c:v>
                </c:pt>
                <c:pt idx="1">
                  <c:v>8.5000000000000006E-2</c:v>
                </c:pt>
                <c:pt idx="2">
                  <c:v>3.1E-2</c:v>
                </c:pt>
                <c:pt idx="3">
                  <c:v>3.4000000000000002E-2</c:v>
                </c:pt>
                <c:pt idx="4">
                  <c:v>6.5000000000000002E-2</c:v>
                </c:pt>
                <c:pt idx="5">
                  <c:v>-0.186</c:v>
                </c:pt>
                <c:pt idx="6">
                  <c:v>-0.19</c:v>
                </c:pt>
                <c:pt idx="7">
                  <c:v>-0.114</c:v>
                </c:pt>
                <c:pt idx="8">
                  <c:v>-6.7000000000000004E-2</c:v>
                </c:pt>
                <c:pt idx="9">
                  <c:v>0.32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127-4018-A74E-BBD06B73D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379432"/>
        <c:axId val="239379040"/>
      </c:lineChart>
      <c:catAx>
        <c:axId val="3638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9378648"/>
        <c:crosses val="autoZero"/>
        <c:auto val="1"/>
        <c:lblAlgn val="ctr"/>
        <c:lblOffset val="100"/>
        <c:noMultiLvlLbl val="0"/>
      </c:catAx>
      <c:valAx>
        <c:axId val="239378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Коэффициент Шарпа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80064"/>
        <c:crosses val="autoZero"/>
        <c:crossBetween val="between"/>
      </c:valAx>
      <c:valAx>
        <c:axId val="2393790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Доходность,</a:t>
                </a:r>
                <a:r>
                  <a:rPr lang="ru-RU" sz="1200" b="1" baseline="0"/>
                  <a:t> %</a:t>
                </a:r>
                <a:endParaRPr lang="ru-RU" sz="12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9379432"/>
        <c:crosses val="max"/>
        <c:crossBetween val="between"/>
      </c:valAx>
      <c:catAx>
        <c:axId val="239379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9379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86988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35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88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вод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DF7571-A130-4054-9513-4BDAC9AE5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830" y="635000"/>
            <a:ext cx="5171770" cy="2039374"/>
          </a:xfrm>
        </p:spPr>
        <p:txBody>
          <a:bodyPr rtlCol="0" anchor="b">
            <a:noAutofit/>
          </a:bodyPr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sz="6600" baseline="0"/>
            </a:lvl1pPr>
          </a:lstStyle>
          <a:p>
            <a:pPr rtl="0"/>
            <a:r>
              <a:rPr lang="ru-RU" noProof="0"/>
              <a:t>Щелкните, чтобы изменить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DCA27FA5-F6EE-4784-AC43-76381FC2CD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1998" y="2911475"/>
            <a:ext cx="4500563" cy="3311525"/>
          </a:xfrm>
        </p:spPr>
        <p:txBody>
          <a:bodyPr rtlCol="0">
            <a:normAutofit/>
          </a:bodyPr>
          <a:lstStyle>
            <a:lvl1pPr>
              <a:defRPr lang="en-US" sz="2200" kern="1200" spc="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Рисунок 13">
            <a:extLst>
              <a:ext uri="{FF2B5EF4-FFF2-40B4-BE49-F238E27FC236}">
                <a16:creationId xmlns:a16="http://schemas.microsoft.com/office/drawing/2014/main" xmlns="" id="{7094F8F4-63E4-4A00-8F98-09219DA98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42113" y="639763"/>
            <a:ext cx="2198687" cy="2546350"/>
          </a:xfrm>
        </p:spPr>
        <p:txBody>
          <a:bodyPr rtlCol="0"/>
          <a:lstStyle/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xmlns="" id="{B34D9F00-72E9-433A-9427-8DA07653B25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37675" y="638175"/>
            <a:ext cx="2198688" cy="2546350"/>
          </a:xfrm>
        </p:spPr>
        <p:txBody>
          <a:bodyPr rtlCol="0"/>
          <a:lstStyle/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8" name="Рисунок 17">
            <a:extLst>
              <a:ext uri="{FF2B5EF4-FFF2-40B4-BE49-F238E27FC236}">
                <a16:creationId xmlns:a16="http://schemas.microsoft.com/office/drawing/2014/main" xmlns="" id="{1AD0C148-B6DB-4D32-B139-403A6AEC3D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2113" y="3668713"/>
            <a:ext cx="2198687" cy="2554287"/>
          </a:xfrm>
        </p:spPr>
        <p:txBody>
          <a:bodyPr rtlCol="0"/>
          <a:lstStyle/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xmlns="" id="{D9D424B8-9E08-469D-88C8-019306CA382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37675" y="3668713"/>
            <a:ext cx="2198688" cy="2546350"/>
          </a:xfrm>
        </p:spPr>
        <p:txBody>
          <a:bodyPr rtlCol="0"/>
          <a:lstStyle/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632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EE19D4B2-6593-465B-9A8E-03DFC9434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5771" y="1004205"/>
            <a:ext cx="6096000" cy="3725183"/>
          </a:xfrm>
        </p:spPr>
        <p:txBody>
          <a:bodyPr rtlCol="0">
            <a:noAutofit/>
          </a:bodyPr>
          <a:lstStyle>
            <a:lvl1pPr>
              <a:defRPr sz="6000"/>
            </a:lvl1pPr>
          </a:lstStyle>
          <a:p>
            <a:pPr rtl="0"/>
            <a:r>
              <a:rPr lang="ru-RU" sz="5400" noProof="0"/>
              <a:t>Образец текста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3537098-0CB9-40F0-99EE-35DF79067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7345" cy="6858000"/>
          </a:xfrm>
        </p:spPr>
        <p:txBody>
          <a:bodyPr rtlCol="0"/>
          <a:lstStyle/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E309CC8E-0532-4674-9535-1514DA3C1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771" y="4865914"/>
            <a:ext cx="6096000" cy="532038"/>
          </a:xfrm>
        </p:spPr>
        <p:txBody>
          <a:bodyPr rtlCol="0"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sz="2000" noProof="0" smtClean="0">
                <a:solidFill>
                  <a:schemeClr val="bg1"/>
                </a:solidFill>
                <a:cs typeface="Calibri"/>
              </a:rPr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18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00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36964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15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02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77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5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5580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820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25EC41B-8C14-453B-BB63-C1D6CB70A32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1CA6BD3-ABCC-4C1C-9D6E-5DC8924B82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422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6183" y="2103973"/>
            <a:ext cx="9283682" cy="1205344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структурных продуктов на основе индикаторов биржевых рынков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1956" y="4029572"/>
            <a:ext cx="8673427" cy="132258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проекта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Вяткин Р.В. Группа мЭФВ-31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д.э.н., доцент,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Пятницкий Д.В.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9585" y="5791200"/>
            <a:ext cx="301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Иваново 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745147" y="547937"/>
            <a:ext cx="5133975" cy="892048"/>
          </a:xfrm>
        </p:spPr>
        <p:txBody>
          <a:bodyPr>
            <a:normAutofit fontScale="25000" lnSpcReduction="20000"/>
          </a:bodyPr>
          <a:lstStyle/>
          <a:p>
            <a:r>
              <a:rPr lang="ru-RU" sz="7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новых выпусков структурных продуктов </a:t>
            </a:r>
            <a:r>
              <a:rPr lang="ru-RU" sz="7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облигаций) и их объема размещения на российском рынке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7728715"/>
              </p:ext>
            </p:extLst>
          </p:nvPr>
        </p:nvGraphicFramePr>
        <p:xfrm>
          <a:off x="903103" y="2925884"/>
          <a:ext cx="4818062" cy="25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6556450" y="547937"/>
            <a:ext cx="4818888" cy="8920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Эмитенты структурных продуктов на российском рынке. </a:t>
            </a: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44967554"/>
              </p:ext>
            </p:extLst>
          </p:nvPr>
        </p:nvGraphicFramePr>
        <p:xfrm>
          <a:off x="6386879" y="2925883"/>
          <a:ext cx="4818063" cy="25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60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8498" y="0"/>
            <a:ext cx="4720792" cy="2370667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Маржинальность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структурных продуктов с полной защитой капитала и участием (% годовых) на российском рынке.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78498" y="2705743"/>
            <a:ext cx="4818062" cy="2025718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99200" y="1"/>
            <a:ext cx="5260622" cy="23706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Маржинальность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структурных продуктов с полной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защитой капитала и участием в разбивке по крупнейшим эмитентам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(% годовых) на российском рынке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83417" y="2703956"/>
            <a:ext cx="5183188" cy="242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7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8498" y="0"/>
            <a:ext cx="11237302" cy="2370667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Композитный индекс первичного рынка рассчитывается на основе Национальных индексов первичного рынка.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Композитный индекс с учетом вторичного рынка рассчитывается на основе Национальных индексов с учетом вторичного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1438" y="2781300"/>
            <a:ext cx="6889124" cy="362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8498" y="0"/>
            <a:ext cx="11237302" cy="2370667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Объемы добычи (если добыча повышается без роста спроса, возникает переизбыток товара на рынке, цена идет вниз);</a:t>
            </a:r>
          </a:p>
          <a:p>
            <a:r>
              <a:rPr lang="ru-RU" sz="2000" dirty="0">
                <a:solidFill>
                  <a:schemeClr val="tx1"/>
                </a:solidFill>
              </a:rPr>
              <a:t>•	спрос (при превышении спроса над объемами добычи возникает дефицит товара, а это толкает цену вверх);</a:t>
            </a:r>
          </a:p>
          <a:p>
            <a:r>
              <a:rPr lang="ru-RU" sz="2000" dirty="0">
                <a:solidFill>
                  <a:schemeClr val="tx1"/>
                </a:solidFill>
              </a:rPr>
              <a:t>•	спекуляции;</a:t>
            </a:r>
          </a:p>
          <a:p>
            <a:r>
              <a:rPr lang="ru-RU" sz="2000" dirty="0">
                <a:solidFill>
                  <a:schemeClr val="tx1"/>
                </a:solidFill>
              </a:rPr>
              <a:t>•	сроки поставок товара.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376" y="3487014"/>
            <a:ext cx="7309249" cy="273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926" y="577687"/>
            <a:ext cx="3113997" cy="578208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доходности портфелей физических лиц по структурным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продуктам (СП) в рамках ТОП-30 стандартных стратегий в России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4241351630"/>
              </p:ext>
            </p:extLst>
          </p:nvPr>
        </p:nvGraphicFramePr>
        <p:xfrm>
          <a:off x="3848096" y="-32142"/>
          <a:ext cx="8343903" cy="6479187"/>
        </p:xfrm>
        <a:graphic>
          <a:graphicData uri="http://schemas.openxmlformats.org/drawingml/2006/table">
            <a:tbl>
              <a:tblPr firstRow="1" firstCol="1" bandRow="1"/>
              <a:tblGrid>
                <a:gridCol w="2520823">
                  <a:extLst>
                    <a:ext uri="{9D8B030D-6E8A-4147-A177-3AD203B41FA5}">
                      <a16:colId xmlns:a16="http://schemas.microsoft.com/office/drawing/2014/main" xmlns="" val="3568529525"/>
                    </a:ext>
                  </a:extLst>
                </a:gridCol>
                <a:gridCol w="591272">
                  <a:extLst>
                    <a:ext uri="{9D8B030D-6E8A-4147-A177-3AD203B41FA5}">
                      <a16:colId xmlns:a16="http://schemas.microsoft.com/office/drawing/2014/main" xmlns="" val="3643704583"/>
                    </a:ext>
                  </a:extLst>
                </a:gridCol>
                <a:gridCol w="567921">
                  <a:extLst>
                    <a:ext uri="{9D8B030D-6E8A-4147-A177-3AD203B41FA5}">
                      <a16:colId xmlns:a16="http://schemas.microsoft.com/office/drawing/2014/main" xmlns="" val="1094856677"/>
                    </a:ext>
                  </a:extLst>
                </a:gridCol>
                <a:gridCol w="567921">
                  <a:extLst>
                    <a:ext uri="{9D8B030D-6E8A-4147-A177-3AD203B41FA5}">
                      <a16:colId xmlns:a16="http://schemas.microsoft.com/office/drawing/2014/main" xmlns="" val="3180536587"/>
                    </a:ext>
                  </a:extLst>
                </a:gridCol>
                <a:gridCol w="567921">
                  <a:extLst>
                    <a:ext uri="{9D8B030D-6E8A-4147-A177-3AD203B41FA5}">
                      <a16:colId xmlns:a16="http://schemas.microsoft.com/office/drawing/2014/main" xmlns="" val="2499438800"/>
                    </a:ext>
                  </a:extLst>
                </a:gridCol>
                <a:gridCol w="567921">
                  <a:extLst>
                    <a:ext uri="{9D8B030D-6E8A-4147-A177-3AD203B41FA5}">
                      <a16:colId xmlns:a16="http://schemas.microsoft.com/office/drawing/2014/main" xmlns="" val="2398209373"/>
                    </a:ext>
                  </a:extLst>
                </a:gridCol>
                <a:gridCol w="618387">
                  <a:extLst>
                    <a:ext uri="{9D8B030D-6E8A-4147-A177-3AD203B41FA5}">
                      <a16:colId xmlns:a16="http://schemas.microsoft.com/office/drawing/2014/main" xmlns="" val="2838306894"/>
                    </a:ext>
                  </a:extLst>
                </a:gridCol>
                <a:gridCol w="591272">
                  <a:extLst>
                    <a:ext uri="{9D8B030D-6E8A-4147-A177-3AD203B41FA5}">
                      <a16:colId xmlns:a16="http://schemas.microsoft.com/office/drawing/2014/main" xmlns="" val="4005413041"/>
                    </a:ext>
                  </a:extLst>
                </a:gridCol>
                <a:gridCol w="591272">
                  <a:extLst>
                    <a:ext uri="{9D8B030D-6E8A-4147-A177-3AD203B41FA5}">
                      <a16:colId xmlns:a16="http://schemas.microsoft.com/office/drawing/2014/main" xmlns="" val="238440389"/>
                    </a:ext>
                  </a:extLst>
                </a:gridCol>
                <a:gridCol w="567921">
                  <a:extLst>
                    <a:ext uri="{9D8B030D-6E8A-4147-A177-3AD203B41FA5}">
                      <a16:colId xmlns:a16="http://schemas.microsoft.com/office/drawing/2014/main" xmlns="" val="2909271939"/>
                    </a:ext>
                  </a:extLst>
                </a:gridCol>
                <a:gridCol w="591272">
                  <a:extLst>
                    <a:ext uri="{9D8B030D-6E8A-4147-A177-3AD203B41FA5}">
                      <a16:colId xmlns:a16="http://schemas.microsoft.com/office/drawing/2014/main" xmlns="" val="1022502314"/>
                    </a:ext>
                  </a:extLst>
                </a:gridCol>
              </a:tblGrid>
              <a:tr h="626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кв. 2021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кв. 2021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кв. 2021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кв. 2021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кв. 2022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кв. 2022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кв 2022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кв. 2022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кв. 2023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кв. 2023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4846560"/>
                  </a:ext>
                </a:extLst>
              </a:tr>
              <a:tr h="502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стратегий СП, ед.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0040967"/>
                  </a:ext>
                </a:extLst>
              </a:tr>
              <a:tr h="321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кол-ве ТОП-30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6816175"/>
                  </a:ext>
                </a:extLst>
              </a:tr>
              <a:tr h="48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количество клиентов физлиц ТОП-30, тыс. ед.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383,1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403,4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414,2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409,4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392,6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371,6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342,5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309,8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280,6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4060641"/>
                  </a:ext>
                </a:extLst>
              </a:tr>
              <a:tr h="469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клиентов физлиц СП, тыс. ед.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88,9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95202265"/>
                  </a:ext>
                </a:extLst>
              </a:tr>
              <a:tr h="48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СП в общем кол-ве клиентов физлиц в ТОП-30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3739484"/>
                  </a:ext>
                </a:extLst>
              </a:tr>
              <a:tr h="626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объем портфелей физлиц ТОП-30, млрд руб.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267,2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282,9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303,6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291,8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274,3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210,30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200,6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206,8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212,2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213,4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0692934"/>
                  </a:ext>
                </a:extLst>
              </a:tr>
              <a:tr h="469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портфелей физлиц СП, млрд руб.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101,1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115,9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121,5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0866512"/>
                  </a:ext>
                </a:extLst>
              </a:tr>
              <a:tr h="48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СП в общем объеме портфеля ТОП-30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3208056"/>
                  </a:ext>
                </a:extLst>
              </a:tr>
              <a:tr h="48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Доходность (3 мес.) ТОП-30,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-4,5%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-19,0%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9,1%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8480854"/>
                  </a:ext>
                </a:extLst>
              </a:tr>
              <a:tr h="48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Доходность СП (3 мес.),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-1,7%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3,5%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-22,6%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3,9%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7980977"/>
                  </a:ext>
                </a:extLst>
              </a:tr>
              <a:tr h="336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Доходность (12 мес.) ТОП-30,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8,6%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2,8%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2,8%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-2,0%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-21,4%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-21,9%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-13,0%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-3,6%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35,6%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1779230"/>
                  </a:ext>
                </a:extLst>
              </a:tr>
              <a:tr h="283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Доходность СП (12 мес.),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12,4%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3,4%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6,5%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-18,6%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-19,0%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-11,4%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-6,7%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3173780"/>
                  </a:ext>
                </a:extLst>
              </a:tr>
              <a:tr h="195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Коэффициент Шарпа ТОП-30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6909603"/>
                  </a:ext>
                </a:extLst>
              </a:tr>
              <a:tr h="23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Коэффициент Шарпа СП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2,30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-1,0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11153" marR="111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0171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7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8079" y="61438"/>
            <a:ext cx="10972800" cy="166440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характеристик портфелей физических лиц по структурным продуктам (СП) в ТОП-30 стандартных стратегий.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 flipH="1">
            <a:off x="11427332" y="2724149"/>
            <a:ext cx="431292" cy="3017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0158222"/>
              </p:ext>
            </p:extLst>
          </p:nvPr>
        </p:nvGraphicFramePr>
        <p:xfrm>
          <a:off x="839788" y="2579889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13815927"/>
              </p:ext>
            </p:extLst>
          </p:nvPr>
        </p:nvGraphicFramePr>
        <p:xfrm>
          <a:off x="6524625" y="3305175"/>
          <a:ext cx="4445000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32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03031" y="262914"/>
            <a:ext cx="10972800" cy="133967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Сценарии выплат по инвестиционной облигации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НефтепродуктПлюс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(номинал 5 тыс. руб.) на конец купонного периода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значений базового актива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521645"/>
              </p:ext>
            </p:extLst>
          </p:nvPr>
        </p:nvGraphicFramePr>
        <p:xfrm>
          <a:off x="803032" y="2139463"/>
          <a:ext cx="11230923" cy="4441959"/>
        </p:xfrm>
        <a:graphic>
          <a:graphicData uri="http://schemas.openxmlformats.org/drawingml/2006/table">
            <a:tbl>
              <a:tblPr firstRow="1" firstCol="1" bandRow="1"/>
              <a:tblGrid>
                <a:gridCol w="3744844">
                  <a:extLst>
                    <a:ext uri="{9D8B030D-6E8A-4147-A177-3AD203B41FA5}">
                      <a16:colId xmlns:a16="http://schemas.microsoft.com/office/drawing/2014/main" xmlns="" val="3685566171"/>
                    </a:ext>
                  </a:extLst>
                </a:gridCol>
                <a:gridCol w="2556690">
                  <a:extLst>
                    <a:ext uri="{9D8B030D-6E8A-4147-A177-3AD203B41FA5}">
                      <a16:colId xmlns:a16="http://schemas.microsoft.com/office/drawing/2014/main" xmlns="" val="1359539418"/>
                    </a:ext>
                  </a:extLst>
                </a:gridCol>
                <a:gridCol w="2216361">
                  <a:extLst>
                    <a:ext uri="{9D8B030D-6E8A-4147-A177-3AD203B41FA5}">
                      <a16:colId xmlns:a16="http://schemas.microsoft.com/office/drawing/2014/main" xmlns="" val="2288159003"/>
                    </a:ext>
                  </a:extLst>
                </a:gridCol>
                <a:gridCol w="2713028">
                  <a:extLst>
                    <a:ext uri="{9D8B030D-6E8A-4147-A177-3AD203B41FA5}">
                      <a16:colId xmlns:a16="http://schemas.microsoft.com/office/drawing/2014/main" xmlns="" val="2267215174"/>
                    </a:ext>
                  </a:extLst>
                </a:gridCol>
              </a:tblGrid>
              <a:tr h="16657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Пессимистичный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сценарий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Умеренный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сценарий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Оптимистичный сценарий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1430477"/>
                  </a:ext>
                </a:extLst>
              </a:tr>
              <a:tr h="11104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Значения БА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(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ECIP),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например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&lt;110%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110% - 130%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&gt;130%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1358423"/>
                  </a:ext>
                </a:extLst>
              </a:tr>
              <a:tr h="11104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сумма выплат, руб.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3249302"/>
                  </a:ext>
                </a:extLst>
              </a:tr>
              <a:tr h="5552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Прибыль/ убыток, руб.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2908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3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524" y="328246"/>
            <a:ext cx="9601200" cy="14859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Сценарии выплат по экспресс сертификату «Литий-2026»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(номинал 20 тыс. руб.) на конец купонного периода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значений базового актива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220636"/>
              </p:ext>
            </p:extLst>
          </p:nvPr>
        </p:nvGraphicFramePr>
        <p:xfrm>
          <a:off x="931985" y="1611923"/>
          <a:ext cx="11056814" cy="4646004"/>
        </p:xfrm>
        <a:graphic>
          <a:graphicData uri="http://schemas.openxmlformats.org/drawingml/2006/table">
            <a:tbl>
              <a:tblPr firstRow="1" firstCol="1" bandRow="1"/>
              <a:tblGrid>
                <a:gridCol w="3183615">
                  <a:extLst>
                    <a:ext uri="{9D8B030D-6E8A-4147-A177-3AD203B41FA5}">
                      <a16:colId xmlns:a16="http://schemas.microsoft.com/office/drawing/2014/main" xmlns="" val="3725724938"/>
                    </a:ext>
                  </a:extLst>
                </a:gridCol>
                <a:gridCol w="2852110">
                  <a:extLst>
                    <a:ext uri="{9D8B030D-6E8A-4147-A177-3AD203B41FA5}">
                      <a16:colId xmlns:a16="http://schemas.microsoft.com/office/drawing/2014/main" xmlns="" val="3832595518"/>
                    </a:ext>
                  </a:extLst>
                </a:gridCol>
                <a:gridCol w="2256590">
                  <a:extLst>
                    <a:ext uri="{9D8B030D-6E8A-4147-A177-3AD203B41FA5}">
                      <a16:colId xmlns:a16="http://schemas.microsoft.com/office/drawing/2014/main" xmlns="" val="2365640865"/>
                    </a:ext>
                  </a:extLst>
                </a:gridCol>
                <a:gridCol w="2764499">
                  <a:extLst>
                    <a:ext uri="{9D8B030D-6E8A-4147-A177-3AD203B41FA5}">
                      <a16:colId xmlns:a16="http://schemas.microsoft.com/office/drawing/2014/main" xmlns="" val="1744770074"/>
                    </a:ext>
                  </a:extLst>
                </a:gridCol>
              </a:tblGrid>
              <a:tr h="11615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Пессимистичный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сценарий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Умеренный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сценарий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Оптимистичный сценарий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3618907"/>
                  </a:ext>
                </a:extLst>
              </a:tr>
              <a:tr h="11615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Значения БА,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например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&lt;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110% - 130%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&gt;130%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3802725"/>
                  </a:ext>
                </a:extLst>
              </a:tr>
              <a:tr h="11615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сумма выплат, руб.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21818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137336"/>
                  </a:ext>
                </a:extLst>
              </a:tr>
              <a:tr h="11615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Прибыль/ убыток, руб.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210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8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644" y="2765122"/>
            <a:ext cx="10268712" cy="1327756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Спасибо за внимание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1547" y="918952"/>
            <a:ext cx="10611897" cy="4484321"/>
          </a:xfrm>
          <a:noFill/>
        </p:spPr>
        <p:txBody>
          <a:bodyPr>
            <a:normAutofit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магистерской диссертации являются структурные продукты.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диссертационной работы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является комплекс теоретических и практических вопросов, связанных с возникновением и функционированием структурных продуктов.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исследования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является обобщение и анализ существующих представлений о структурных продуктах, а также проектирование своих структурных продуктов.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247650"/>
            <a:ext cx="9485757" cy="11334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093502"/>
            <a:ext cx="11283462" cy="4873544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подходы к определению понятия «структурные продукты» отечественных и зарубежных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ученых-экономистов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авторское определение данному термину;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проанализировать развитие структурных продуктов в Европе и на российском рынке;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авторскую классификацию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 продуктов;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структурного продукта с новыми параметрами: инвестиционной облигации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НефтепродуктПлюс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 базовым активом в виде композитного биржевого индекса первичного рынка цен светлых нефтепродуктов (ECIP) на Санкт-Петербургской товарно-сырьевой бирже;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структурного продукта с новыми параметрами: с повышенной доходностью и отсутствием гарантии возврата инвестированного капитала - экспресс сертификат «Литий-2026» с базовым активом в виде цен на металл литий (фьючерсные контракты) на международной товарно-сырьевой бирже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 диссертации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70891"/>
            <a:ext cx="9601200" cy="4947139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анализа литературы дана авторская интерпретация понятия «структурный финансовый продукт», учитывающая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создания под специфические потребности эмитента и различных групп инвесторов. Структурный финансовый продукт - это финансовая инновация, актив, являющийся комбинированным продуктом, сочетающим в себе рисковую 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безрисковую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составляющие, определенные в момент выпуска, доходность по которому зависит от доходности инструментов, входящих в него, и выпускаемый для удовлетворения специфических потребностей эмитента и различных групп инвесторов. 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Обобщена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дополнена классификация структурных продуктов.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Разработан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структурного продукта с новыми параметрами - инвестиционная облигация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НефтепродуктПлюс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 базовым активом в виде композитного биржевого индекса первичного рынка цен светлых нефтепродуктов (ECIP) на Санкт-Петербургской товарно-сырьевой бирже.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Разработан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структурного продукта с новыми параметрами: с повышенной доходностью и отсутствием гарантии возврата инвестированного капитала - экспресс сертификат «Литий-2025» с базовым активом в виде цен на металл литий (фьючерсные контракты) на Санкт-Петербургской международной товарно-сырьевой бирже.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354" y="2381955"/>
            <a:ext cx="3370572" cy="1670757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структурных продуктов по типам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1809590807"/>
              </p:ext>
            </p:extLst>
          </p:nvPr>
        </p:nvGraphicFramePr>
        <p:xfrm>
          <a:off x="4086578" y="0"/>
          <a:ext cx="8094133" cy="6858001"/>
        </p:xfrm>
        <a:graphic>
          <a:graphicData uri="http://schemas.openxmlformats.org/drawingml/2006/table">
            <a:tbl>
              <a:tblPr firstRow="1" firstCol="1" bandRow="1"/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1188742786"/>
                    </a:ext>
                  </a:extLst>
                </a:gridCol>
                <a:gridCol w="6062133">
                  <a:extLst>
                    <a:ext uri="{9D8B030D-6E8A-4147-A177-3AD203B41FA5}">
                      <a16:colId xmlns:a16="http://schemas.microsoft.com/office/drawing/2014/main" xmlns="" val="742117396"/>
                    </a:ext>
                  </a:extLst>
                </a:gridCol>
              </a:tblGrid>
              <a:tr h="44245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Критерий </a:t>
                      </a:r>
                    </a:p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классификации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Виды структурных продуктов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2896096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Сложность структуры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однопеременные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многопеременные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продукты.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63878356"/>
                  </a:ext>
                </a:extLst>
              </a:tr>
              <a:tr h="663677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Эмитент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структурированные продукты, эмитируемые инвестиционными компаниями;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структурированные продукты, эмитируемые коммерческими банками (структурированные депозиты)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1281104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Уникальность структуры продукта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очевидная структура;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уникальная структура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0862077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 подписки / срок жизни продукта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неопределенный;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фиксированный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5961819"/>
                  </a:ext>
                </a:extLst>
              </a:tr>
              <a:tr h="884903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гарантированности капитала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8455" algn="l"/>
                          <a:tab pos="341630" algn="l"/>
                          <a:tab pos="1771015" algn="l"/>
                          <a:tab pos="2553970" algn="l"/>
                          <a:tab pos="3425825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гарантированный	возврат	капитала	(гарантируется стопроцентный возврат капитала, вне зависимости от стоимости базового актива);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163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частично гарантированный возврат капитала (возврат капитала гарантирован частично, в виде процента от инвестированной суммы).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0497186"/>
                  </a:ext>
                </a:extLst>
              </a:tr>
              <a:tr h="884903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и периодичность выплат 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176530" algn="l"/>
                        </a:tabLst>
                      </a:pPr>
                      <a:r>
                        <a:rPr lang="ru-RU" sz="9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купонные (на протяжении всего срока действия у таких инструментов, как и у облигаций, предусматривается более чем одна выплата);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176530" algn="l"/>
                        </a:tabLst>
                      </a:pPr>
                      <a:r>
                        <a:rPr lang="ru-RU" sz="9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бескупонные (предусматривается одна выплата в конце срока действия, которая включает в себя возврат капитала и финансовый результат).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8466898"/>
                  </a:ext>
                </a:extLst>
              </a:tr>
              <a:tr h="2654710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 базового актива, к которому привязан структурированный продукт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ценная бумага (акция, облигация);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процентная ставка; 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валюта;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индекс;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корзина	активов; 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товар;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кредитное качество;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волатильность;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спрэд;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индекс потребительских цен;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прочие макроэкономические показатели;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индекс цен на жилье.</a:t>
                      </a:r>
                    </a:p>
                  </a:txBody>
                  <a:tcPr marL="10363" marR="10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7859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1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108" y="651626"/>
            <a:ext cx="3615821" cy="34798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структурных продуктов по типам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2651331521"/>
              </p:ext>
            </p:extLst>
          </p:nvPr>
        </p:nvGraphicFramePr>
        <p:xfrm>
          <a:off x="4255912" y="0"/>
          <a:ext cx="7936089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1964266">
                  <a:extLst>
                    <a:ext uri="{9D8B030D-6E8A-4147-A177-3AD203B41FA5}">
                      <a16:colId xmlns:a16="http://schemas.microsoft.com/office/drawing/2014/main" xmlns="" val="655696826"/>
                    </a:ext>
                  </a:extLst>
                </a:gridCol>
                <a:gridCol w="5971823">
                  <a:extLst>
                    <a:ext uri="{9D8B030D-6E8A-4147-A177-3AD203B41FA5}">
                      <a16:colId xmlns:a16="http://schemas.microsoft.com/office/drawing/2014/main" xmlns="" val="1800899671"/>
                    </a:ext>
                  </a:extLst>
                </a:gridCol>
              </a:tblGrid>
              <a:tr h="457689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Ценовой путь базового актива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зависимые от ценового пути (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pathdependent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); 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9455" algn="l"/>
                          <a:tab pos="1475105" algn="l"/>
                          <a:tab pos="2228215" algn="l"/>
                          <a:tab pos="2846705" algn="l"/>
                          <a:tab pos="37553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не зависимых от ценового пути (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non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path-dependent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17330"/>
                  </a:ext>
                </a:extLst>
              </a:tr>
              <a:tr h="613034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Форма продукта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инвестиционный продукт (ценная бумага, фонд, услуга доверительного управления);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индексируемый продукт: (депозит).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5956246"/>
                  </a:ext>
                </a:extLst>
              </a:tr>
              <a:tr h="1022197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 инвестора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ru-RU" sz="9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группа массового потребителя;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ru-RU" sz="9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институциональных инвесторов (инвестиционные дома, банки, государственные и негосударственные фонды);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ru-RU" sz="9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инвесторы, группа обеспеченных физических/юридических лиц.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7706470"/>
                  </a:ext>
                </a:extLst>
              </a:tr>
              <a:tr h="1144221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Цель создания продукта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создание нестандартного сочетания риска и доходности;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хеджирование рисков;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диверсификация портфеля;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выход на зарубежные рынки;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-бухгалтерская и налоговая оптимизация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3727356"/>
                  </a:ext>
                </a:extLst>
              </a:tr>
              <a:tr h="817379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Сценарии, на которые рассчитан продукт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рост цены базового актива;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падение цены базового актива;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ru-RU" sz="9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боковая динамика или незначительный рост цены базового актива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51864055"/>
                  </a:ext>
                </a:extLst>
              </a:tr>
              <a:tr h="1430414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риска 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продукты с «защитой» капитала (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Capital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protection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продукты с повышенной доходностью (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Yield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Enhancement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продукты участия (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Participation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продукты с «эффектом плеча» без «нокаута» (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Leverage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without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knock-out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продукты с «эффектом плеча» с «нокаутом» (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Leverage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knock-out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 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0959080"/>
                  </a:ext>
                </a:extLst>
              </a:tr>
              <a:tr h="1373066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Внешняя форма 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договор между двумя лицами;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ценная бумага;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фонд;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депозит;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страховой продукт;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" algn="l"/>
                        </a:tabLs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пенсионный продукт</a:t>
                      </a:r>
                    </a:p>
                  </a:txBody>
                  <a:tcPr marL="14599" marR="14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0841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682" y="2079799"/>
            <a:ext cx="3631746" cy="2396220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типы структурных облигаций </a:t>
            </a:r>
            <a:endParaRPr lang="ru-RU" sz="28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111566"/>
              </p:ext>
            </p:extLst>
          </p:nvPr>
        </p:nvGraphicFramePr>
        <p:xfrm>
          <a:off x="3762703" y="0"/>
          <a:ext cx="8429297" cy="7148988"/>
        </p:xfrm>
        <a:graphic>
          <a:graphicData uri="http://schemas.openxmlformats.org/drawingml/2006/table">
            <a:tbl>
              <a:tblPr firstRow="1" firstCol="1" bandRow="1"/>
              <a:tblGrid>
                <a:gridCol w="2291256">
                  <a:extLst>
                    <a:ext uri="{9D8B030D-6E8A-4147-A177-3AD203B41FA5}">
                      <a16:colId xmlns:a16="http://schemas.microsoft.com/office/drawing/2014/main" xmlns="" val="1545106805"/>
                    </a:ext>
                  </a:extLst>
                </a:gridCol>
                <a:gridCol w="6138041">
                  <a:extLst>
                    <a:ext uri="{9D8B030D-6E8A-4147-A177-3AD203B41FA5}">
                      <a16:colId xmlns:a16="http://schemas.microsoft.com/office/drawing/2014/main" xmlns="" val="2198753913"/>
                    </a:ext>
                  </a:extLst>
                </a:gridCol>
              </a:tblGrid>
              <a:tr h="807863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</a:t>
                      </a:r>
                    </a:p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классификации</a:t>
                      </a:r>
                    </a:p>
                  </a:txBody>
                  <a:tcPr marL="6539" marR="6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структурных облигаций</a:t>
                      </a:r>
                    </a:p>
                  </a:txBody>
                  <a:tcPr marL="6539" marR="6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0240022"/>
                  </a:ext>
                </a:extLst>
              </a:tr>
              <a:tr h="916645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с защитой капитала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protection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 marL="6539" marR="6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выплачивается опционально в виде регулярных купонных платежей и/или в виде дохода к моменту погашения.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39" marR="6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9349126"/>
                  </a:ext>
                </a:extLst>
              </a:tr>
              <a:tr h="1340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Структурный продукт с защитой капитала и участием в динамике базового актива.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protection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participation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539" marR="6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Структурный продукт с защитой капитала и выплатой дохода в виде периодических купонных платежей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protection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Coupon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-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Прочие структурные продукты с защитой капитала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Various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Protection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39" marR="6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2263001"/>
                  </a:ext>
                </a:extLst>
              </a:tr>
              <a:tr h="3780805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с повышенной доходностью и отсутствием безусловной защиты капитала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Yield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enhancement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 marL="6539" marR="6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Дисконтный сертификат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Discount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certificates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 Обратно конвертируемый продукт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Reverse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convertible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– конструкция из проданного опциона пут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fixed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income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инструмента.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Обратно конвертируемый продукт с барьером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Barrier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reverse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convertible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– конструкция из проданного опциона пут с барьером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fixed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income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инструмента.</a:t>
                      </a:r>
                    </a:p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 Экспресс сертификат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Express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Certificate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– структурный продукт, в котором выплата купона/накопленных купонов, а также досрочное погашение происходит при достижении БА заданного значения</a:t>
                      </a:r>
                    </a:p>
                  </a:txBody>
                  <a:tcPr marL="6539" marR="6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2022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48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493" y="1463604"/>
            <a:ext cx="2346815" cy="4444827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типы структурных облигаций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415515"/>
              </p:ext>
            </p:extLst>
          </p:nvPr>
        </p:nvGraphicFramePr>
        <p:xfrm>
          <a:off x="2991555" y="0"/>
          <a:ext cx="9200445" cy="6827520"/>
        </p:xfrm>
        <a:graphic>
          <a:graphicData uri="http://schemas.openxmlformats.org/drawingml/2006/table">
            <a:tbl>
              <a:tblPr firstRow="1" firstCol="1" bandRow="1"/>
              <a:tblGrid>
                <a:gridCol w="2509204">
                  <a:extLst>
                    <a:ext uri="{9D8B030D-6E8A-4147-A177-3AD203B41FA5}">
                      <a16:colId xmlns:a16="http://schemas.microsoft.com/office/drawing/2014/main" xmlns="" val="2160336673"/>
                    </a:ext>
                  </a:extLst>
                </a:gridCol>
                <a:gridCol w="6691241">
                  <a:extLst>
                    <a:ext uri="{9D8B030D-6E8A-4147-A177-3AD203B41FA5}">
                      <a16:colId xmlns:a16="http://schemas.microsoft.com/office/drawing/2014/main" xmlns="" val="3422529751"/>
                    </a:ext>
                  </a:extLst>
                </a:gridCol>
              </a:tblGrid>
              <a:tr h="3484387">
                <a:tc>
                  <a:txBody>
                    <a:bodyPr/>
                    <a:lstStyle/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участия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Participation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Продукты, денежный поток которого зависит от динамики цен Базовых Активов</a:t>
                      </a:r>
                    </a:p>
                  </a:txBody>
                  <a:tcPr marL="4864" marR="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Продукт, полностью повторяющий динамику цены базового актива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Tracker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certificate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Не предусмотрены ограничения положительной динамики или любой защиты капитала.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Outperformance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certificate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При положительной динамике базового актива доходность продукта выше роста базового актива.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Продукт, дублирующий динамику БА, но обеспечивающий выплату дополнительного купона (дохода) при соблюдении определенных условий – нахождения цены БА в заданном коридоре.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Bonus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certificate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Outperformance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Bonus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Certificate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при положительной динамике базового актива доходность продукта выше роста базового актива. Выплачивается дополнительный купон (доход) при соблюдении определенных условий (нахождения цены БА в заданном коридоре).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Продукт, дублирующий динамику БА, кроме случаев, когда цена базового актива падает в определенном диапазоне. При падении цены БА в рамках заданного диапазона продукт предоставляет доход, эквивалентный падению цены БА.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Twinwin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certificate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Прочие продукты, повторяющие динамику БА без гарантированного дохода и защиты капитала. </a:t>
                      </a:r>
                    </a:p>
                  </a:txBody>
                  <a:tcPr marL="4864" marR="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5624443"/>
                  </a:ext>
                </a:extLst>
              </a:tr>
              <a:tr h="3074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с «плечом» (Leverage). Категория продуктов без защиты капитала, купонов и дополнительных доходов. Динамика цены продукта зависит от цены БА.</a:t>
                      </a:r>
                    </a:p>
                    <a:p>
                      <a:pPr indent="25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4" marR="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Динамика цены продукта повторяет динамику цены БА или является инвертированной. Эквивалент покупки опциона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пут.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Warrant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Динамика цены продукта повторяет динамику цены БА или является инвертированной. Есть ограничение по величине дохода продукта.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Spread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Warrant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Динамика цены продукта повторяет динамику цены БА или является инвертированной. Эквивалент покупки опциона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пут. Производится погашение (прекращение) по нулевой цене при достижении определенного барьера.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Knock-out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warrant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Динамика цены продукта повторяет динамику цены БА. Есть ограничение по величине дохода продукта. Производится погашение (прекращение) по нулевой цене при падении БА до определенного уровня (барьера).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Mini-Futures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Динамика цены продукта кратно повторяет динамику цены БА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leverage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certificates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Прочие продукты, зависящие от динамики БА, без защиты капитала, купонов и дополнительных доходов.</a:t>
                      </a:r>
                    </a:p>
                  </a:txBody>
                  <a:tcPr marL="4864" marR="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1735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6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0" y="18154"/>
            <a:ext cx="5362133" cy="6839845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новых выпусков и квартальный торговый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 по структурным продуктам на рынке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2240" t="21068" r="22517" b="21772"/>
          <a:stretch/>
        </p:blipFill>
        <p:spPr bwMode="auto">
          <a:xfrm>
            <a:off x="6506309" y="2690445"/>
            <a:ext cx="5257800" cy="25849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0629214"/>
              </p:ext>
            </p:extLst>
          </p:nvPr>
        </p:nvGraphicFramePr>
        <p:xfrm>
          <a:off x="1092910" y="2289970"/>
          <a:ext cx="4210396" cy="362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95878" y="197909"/>
            <a:ext cx="50577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Долевое соотношение инвестиционных структурных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 на европейском рынке </a:t>
            </a:r>
          </a:p>
        </p:txBody>
      </p:sp>
    </p:spTree>
    <p:extLst>
      <p:ext uri="{BB962C8B-B14F-4D97-AF65-F5344CB8AC3E}">
        <p14:creationId xmlns:p14="http://schemas.microsoft.com/office/powerpoint/2010/main" val="35034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226</TotalTime>
  <Words>1223</Words>
  <Application>Microsoft Office PowerPoint</Application>
  <PresentationFormat>Широкоэкранный</PresentationFormat>
  <Paragraphs>357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 Unicode MS</vt:lpstr>
      <vt:lpstr>Calibri</vt:lpstr>
      <vt:lpstr>Franklin Gothic Book</vt:lpstr>
      <vt:lpstr>Symbol</vt:lpstr>
      <vt:lpstr>Times New Roman</vt:lpstr>
      <vt:lpstr>Crop</vt:lpstr>
      <vt:lpstr>Проектирование структурных продуктов на основе индикаторов биржевых рынков </vt:lpstr>
      <vt:lpstr>Презентация PowerPoint</vt:lpstr>
      <vt:lpstr>Задачи:</vt:lpstr>
      <vt:lpstr>Научная новизна диссертации</vt:lpstr>
      <vt:lpstr> Классификация структурных продуктов по типам</vt:lpstr>
      <vt:lpstr> Классификация структурных продуктов по типам</vt:lpstr>
      <vt:lpstr>Основные типы структурных облигаций </vt:lpstr>
      <vt:lpstr>Основные типы структурных облигаций </vt:lpstr>
      <vt:lpstr>Количество новых выпусков и квартальный торговый  оборот по структурным продуктам на рынке Европы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Показатели доходности портфелей физических лиц по структурным продуктам (СП) в рамках ТОП-30 стандартных стратегий в России </vt:lpstr>
      <vt:lpstr>Динамика характеристик портфелей физических лиц по структурным продуктам (СП) в ТОП-30 стандартных стратегий.  </vt:lpstr>
      <vt:lpstr>Сценарии выплат по инвестиционной облигации «НефтепродуктПлюс»  (номинал 5 тыс. руб.) на конец купонного периода  в зависимости от значений базового актива</vt:lpstr>
      <vt:lpstr>Сценарии выплат по экспресс сертификату «Литий-2026»  (номинал 20 тыс. руб.) на конец купонного периода  в зависимости от значений базового актива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Natasha</dc:creator>
  <cp:lastModifiedBy>Student</cp:lastModifiedBy>
  <cp:revision>29</cp:revision>
  <dcterms:created xsi:type="dcterms:W3CDTF">2024-01-14T18:36:52Z</dcterms:created>
  <dcterms:modified xsi:type="dcterms:W3CDTF">2024-01-29T11:52:06Z</dcterms:modified>
</cp:coreProperties>
</file>